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4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3" r:id="rId10"/>
    <p:sldId id="264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075" autoAdjust="0"/>
  </p:normalViewPr>
  <p:slideViewPr>
    <p:cSldViewPr snapToGrid="0">
      <p:cViewPr varScale="1">
        <p:scale>
          <a:sx n="107" d="100"/>
          <a:sy n="107" d="100"/>
        </p:scale>
        <p:origin x="714" y="114"/>
      </p:cViewPr>
      <p:guideLst>
        <p:guide orient="horz" pos="2158"/>
        <p:guide pos="3839"/>
      </p:guideLst>
    </p:cSldViewPr>
  </p:slideViewPr>
  <p:notesTextViewPr>
    <p:cViewPr>
      <p:scale>
        <a:sx n="155" d="100"/>
        <a:sy n="155" d="100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95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A04CCF04-4723-4D11-9F2A-34BF025E83E5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3DDD0D88-27D1-4310-A5B2-CD052A9B81D5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gif>
</file>

<file path=ppt/media/image5.gif>
</file>

<file path=ppt/media/image6.gi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93D3A3FD-7266-450E-AAD8-DFF2125B6F72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9B17CDC2-9F4D-47A7-8116-D15B3BD1AC9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	</a:t>
            </a: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	</a:t>
            </a:r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9045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399" y="2130425"/>
            <a:ext cx="10363198" cy="1470025"/>
          </a:xfrm>
        </p:spPr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5B5B5B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ko-KR" altLang="en-US" dirty="0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40A130E-E3B8-4EBE-931F-81B26B8448AA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00C6A38-4290-41DD-B95C-4155372FD4A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A348888-F454-4AD2-BA62-3AF29D9807C0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첫째 목차</a:t>
            </a:r>
          </a:p>
          <a:p>
            <a:pPr lvl="0">
              <a:defRPr/>
            </a:pPr>
            <a:r>
              <a:rPr lang="ko-KR" altLang="en-US" dirty="0"/>
              <a:t>둘째 목차</a:t>
            </a:r>
          </a:p>
          <a:p>
            <a:pPr lvl="0">
              <a:defRPr/>
            </a:pPr>
            <a:r>
              <a:rPr lang="ko-KR" altLang="en-US" dirty="0"/>
              <a:t>셋째 목차</a:t>
            </a:r>
          </a:p>
          <a:p>
            <a:pPr lvl="0">
              <a:defRPr/>
            </a:pPr>
            <a:r>
              <a:rPr lang="ko-KR" altLang="en-US" dirty="0"/>
              <a:t>넷째 목차</a:t>
            </a:r>
          </a:p>
          <a:p>
            <a:pPr lvl="0">
              <a:defRPr/>
            </a:pPr>
            <a:r>
              <a:rPr lang="ko-KR" altLang="en-US" dirty="0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56FEC12-A4C9-4837-AF94-AD867782C04C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57F84A3-4F29-4053-ACFD-1BAF2D3F140C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304200" y="2495800"/>
            <a:ext cx="7583600" cy="18664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667">
                <a:solidFill>
                  <a:srgbClr val="5B5B5B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  <a:endParaRPr dirty="0"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2717600" y="1444400"/>
            <a:ext cx="6756800" cy="7808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pPr lvl="0">
              <a:defRPr/>
            </a:pPr>
            <a:r>
              <a:rPr lang="ko-KR" altLang="en-US"/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717600" y="4660600"/>
            <a:ext cx="6756800" cy="6976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rgbClr val="5B5B5B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pPr lvl="0">
              <a:defRPr/>
            </a:pPr>
            <a:r>
              <a:rPr lang="ko-KR" altLang="en-US" dirty="0"/>
              <a:t>클릭하여 마스터 부제목 스타일 편집</a:t>
            </a:r>
            <a:endParaRPr dirty="0"/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7254400" cy="7636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pPr lvl="0">
              <a:defRPr/>
            </a:pPr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960000" y="1621003"/>
            <a:ext cx="10272000" cy="45552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>
            <a:lvl1pPr marL="230400" lvl="0" indent="-230400" rtl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Char char="❖"/>
              <a:defRPr sz="1533">
                <a:solidFill>
                  <a:srgbClr val="434343"/>
                </a:solidFill>
              </a:defRPr>
            </a:lvl1pPr>
            <a:lvl2pPr marL="812780" lvl="1" indent="0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>
                <a:solidFill>
                  <a:srgbClr val="434343"/>
                </a:solidFill>
              </a:defRPr>
            </a:lvl9pPr>
          </a:lstStyle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en-US" altLang="ko-KR"/>
              <a:t>Asdaewf</a:t>
            </a:r>
          </a:p>
          <a:p>
            <a:pPr lvl="1">
              <a:defRPr/>
            </a:pPr>
            <a:r>
              <a:rPr lang="en-US" altLang="ko-KR"/>
              <a:t>Awefawef</a:t>
            </a:r>
          </a:p>
          <a:p>
            <a:pPr lvl="2">
              <a:defRPr/>
            </a:pPr>
            <a:r>
              <a:rPr lang="en-US" altLang="ko-KR"/>
              <a:t>awef</a:t>
            </a:r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  <a:lvl2pPr>
              <a:defRPr>
                <a:solidFill>
                  <a:srgbClr val="5B5B5B"/>
                </a:solidFill>
              </a:defRPr>
            </a:lvl2pPr>
            <a:lvl3pPr>
              <a:defRPr>
                <a:solidFill>
                  <a:srgbClr val="5B5B5B"/>
                </a:solidFill>
              </a:defRPr>
            </a:lvl3pPr>
            <a:lvl4pPr>
              <a:defRPr>
                <a:solidFill>
                  <a:srgbClr val="5B5B5B"/>
                </a:solidFill>
              </a:defRPr>
            </a:lvl4pPr>
            <a:lvl5pPr>
              <a:defRPr>
                <a:solidFill>
                  <a:srgbClr val="5B5B5B"/>
                </a:solidFill>
              </a:defRPr>
            </a:lvl5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  <a:p>
            <a:pPr lvl="1">
              <a:defRPr/>
            </a:pPr>
            <a:r>
              <a:rPr lang="ko-KR" altLang="en-US" dirty="0"/>
              <a:t>둘째 수준</a:t>
            </a:r>
          </a:p>
          <a:p>
            <a:pPr lvl="2">
              <a:defRPr/>
            </a:pPr>
            <a:r>
              <a:rPr lang="ko-KR" altLang="en-US" dirty="0"/>
              <a:t>셋째 수준</a:t>
            </a:r>
          </a:p>
          <a:p>
            <a:pPr lvl="3">
              <a:defRPr/>
            </a:pPr>
            <a:r>
              <a:rPr lang="ko-KR" altLang="en-US" dirty="0"/>
              <a:t>넷째 수준</a:t>
            </a:r>
          </a:p>
          <a:p>
            <a:pPr lvl="4">
              <a:defRPr/>
            </a:pPr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4953836A-82A3-4C8B-9D31-CD724F3673ED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AD2EBAF6-36D0-4DD8-B695-D4C1B37E35D6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5B5B5B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60728D28-603B-4EFC-80F8-17E5E9107035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A27A1F4E-0809-4239-8034-C38E431DAF92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E0DA496-7307-4E8B-88DE-CB97B48BAB6F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>
              <a:defRPr/>
            </a:pPr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8721E90-850C-410B-8B89-8394F580CFDA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>
                <a:solidFill>
                  <a:srgbClr val="5B5B5B"/>
                </a:solidFill>
              </a:defRPr>
            </a:lvl1pPr>
            <a:lvl2pPr>
              <a:defRPr sz="2000">
                <a:solidFill>
                  <a:srgbClr val="5B5B5B"/>
                </a:solidFill>
              </a:defRPr>
            </a:lvl2pPr>
            <a:lvl3pPr>
              <a:defRPr sz="1800">
                <a:solidFill>
                  <a:srgbClr val="5B5B5B"/>
                </a:solidFill>
              </a:defRPr>
            </a:lvl3pPr>
            <a:lvl4pPr>
              <a:defRPr sz="1600">
                <a:solidFill>
                  <a:srgbClr val="5B5B5B"/>
                </a:solidFill>
              </a:defRPr>
            </a:lvl4pPr>
            <a:lvl5pPr>
              <a:defRPr sz="1600">
                <a:solidFill>
                  <a:srgbClr val="5B5B5B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  <a:p>
            <a:pPr lvl="1">
              <a:defRPr/>
            </a:pPr>
            <a:r>
              <a:rPr lang="ko-KR" altLang="en-US" dirty="0"/>
              <a:t>둘째 수준</a:t>
            </a:r>
          </a:p>
          <a:p>
            <a:pPr lvl="2">
              <a:defRPr/>
            </a:pPr>
            <a:r>
              <a:rPr lang="ko-KR" altLang="en-US" dirty="0"/>
              <a:t>셋째 수준</a:t>
            </a:r>
          </a:p>
          <a:p>
            <a:pPr lvl="3">
              <a:defRPr/>
            </a:pPr>
            <a:r>
              <a:rPr lang="ko-KR" altLang="en-US" dirty="0"/>
              <a:t>넷째 수준</a:t>
            </a:r>
          </a:p>
          <a:p>
            <a:pPr lvl="4">
              <a:defRPr/>
            </a:pPr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>
                <a:solidFill>
                  <a:srgbClr val="5B5B5B"/>
                </a:solidFill>
              </a:defRPr>
            </a:lvl1pPr>
            <a:lvl2pPr>
              <a:defRPr sz="2000">
                <a:solidFill>
                  <a:srgbClr val="5B5B5B"/>
                </a:solidFill>
              </a:defRPr>
            </a:lvl2pPr>
            <a:lvl3pPr>
              <a:defRPr sz="1800">
                <a:solidFill>
                  <a:srgbClr val="5B5B5B"/>
                </a:solidFill>
              </a:defRPr>
            </a:lvl3pPr>
            <a:lvl4pPr>
              <a:defRPr sz="1600">
                <a:solidFill>
                  <a:srgbClr val="5B5B5B"/>
                </a:solidFill>
              </a:defRPr>
            </a:lvl4pPr>
            <a:lvl5pPr>
              <a:defRPr sz="1600">
                <a:solidFill>
                  <a:srgbClr val="5B5B5B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  <a:p>
            <a:pPr lvl="1">
              <a:defRPr/>
            </a:pPr>
            <a:r>
              <a:rPr lang="ko-KR" altLang="en-US" dirty="0"/>
              <a:t>둘째 수준</a:t>
            </a:r>
          </a:p>
          <a:p>
            <a:pPr lvl="2">
              <a:defRPr/>
            </a:pPr>
            <a:r>
              <a:rPr lang="ko-KR" altLang="en-US" dirty="0"/>
              <a:t>셋째 수준</a:t>
            </a:r>
          </a:p>
          <a:p>
            <a:pPr lvl="3">
              <a:defRPr/>
            </a:pPr>
            <a:r>
              <a:rPr lang="ko-KR" altLang="en-US" dirty="0"/>
              <a:t>넷째 수준</a:t>
            </a:r>
          </a:p>
          <a:p>
            <a:pPr lvl="4">
              <a:defRPr/>
            </a:pPr>
            <a:r>
              <a:rPr lang="ko-KR" altLang="en-US" dirty="0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>
                <a:solidFill>
                  <a:srgbClr val="5B5B5B"/>
                </a:solidFill>
              </a:defRPr>
            </a:lvl1pPr>
            <a:lvl2pPr>
              <a:defRPr sz="2000">
                <a:solidFill>
                  <a:srgbClr val="5B5B5B"/>
                </a:solidFill>
              </a:defRPr>
            </a:lvl2pPr>
            <a:lvl3pPr>
              <a:defRPr sz="1800">
                <a:solidFill>
                  <a:srgbClr val="5B5B5B"/>
                </a:solidFill>
              </a:defRPr>
            </a:lvl3pPr>
            <a:lvl4pPr>
              <a:defRPr sz="1600">
                <a:solidFill>
                  <a:srgbClr val="5B5B5B"/>
                </a:solidFill>
              </a:defRPr>
            </a:lvl4pPr>
            <a:lvl5pPr>
              <a:defRPr sz="1600">
                <a:solidFill>
                  <a:srgbClr val="5B5B5B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  <a:p>
            <a:pPr lvl="1">
              <a:defRPr/>
            </a:pPr>
            <a:r>
              <a:rPr lang="ko-KR" altLang="en-US" dirty="0"/>
              <a:t>둘째 수준</a:t>
            </a:r>
          </a:p>
          <a:p>
            <a:pPr lvl="2">
              <a:defRPr/>
            </a:pPr>
            <a:r>
              <a:rPr lang="ko-KR" altLang="en-US" dirty="0"/>
              <a:t>셋째 수준</a:t>
            </a:r>
          </a:p>
          <a:p>
            <a:pPr lvl="3">
              <a:defRPr/>
            </a:pPr>
            <a:r>
              <a:rPr lang="ko-KR" altLang="en-US" dirty="0"/>
              <a:t>넷째 수준</a:t>
            </a:r>
          </a:p>
          <a:p>
            <a:pPr lvl="4">
              <a:defRPr/>
            </a:pPr>
            <a:r>
              <a:rPr lang="ko-KR" altLang="en-US" dirty="0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>
                <a:solidFill>
                  <a:srgbClr val="5B5B5B"/>
                </a:solidFill>
              </a:defRPr>
            </a:lvl1pPr>
            <a:lvl2pPr>
              <a:defRPr sz="2000">
                <a:solidFill>
                  <a:srgbClr val="5B5B5B"/>
                </a:solidFill>
              </a:defRPr>
            </a:lvl2pPr>
            <a:lvl3pPr>
              <a:defRPr sz="1800">
                <a:solidFill>
                  <a:srgbClr val="5B5B5B"/>
                </a:solidFill>
              </a:defRPr>
            </a:lvl3pPr>
            <a:lvl4pPr>
              <a:defRPr sz="1600">
                <a:solidFill>
                  <a:srgbClr val="5B5B5B"/>
                </a:solidFill>
              </a:defRPr>
            </a:lvl4pPr>
            <a:lvl5pPr>
              <a:defRPr sz="1600">
                <a:solidFill>
                  <a:srgbClr val="5B5B5B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  <a:p>
            <a:pPr lvl="1">
              <a:defRPr/>
            </a:pPr>
            <a:r>
              <a:rPr lang="ko-KR" altLang="en-US" dirty="0"/>
              <a:t>둘째 수준</a:t>
            </a:r>
          </a:p>
          <a:p>
            <a:pPr lvl="2">
              <a:defRPr/>
            </a:pPr>
            <a:r>
              <a:rPr lang="ko-KR" altLang="en-US" dirty="0"/>
              <a:t>셋째 수준</a:t>
            </a:r>
          </a:p>
          <a:p>
            <a:pPr lvl="3">
              <a:defRPr/>
            </a:pPr>
            <a:r>
              <a:rPr lang="ko-KR" altLang="en-US" dirty="0"/>
              <a:t>넷째 수준</a:t>
            </a:r>
          </a:p>
          <a:p>
            <a:pPr lvl="4">
              <a:defRPr/>
            </a:pPr>
            <a:r>
              <a:rPr lang="ko-KR" altLang="en-US" dirty="0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ACE7E28-9336-4363-8674-B91477D8F243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/>
            </a:pPr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ACE7E28-9336-4363-8674-B91477D8F243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한컴오피스">
    <p:bg>
      <p:bgPr>
        <a:blipFill dpi="0" rotWithShape="1">
          <a:blip r:embed="rId16">
            <a:alphaModFix amt="75000"/>
            <a:lum/>
          </a:blip>
          <a:srcRect/>
          <a:tile tx="0" ty="0" sx="75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D422D86A-5F52-4165-8473-F1B836277586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</p:sldLayoutIdLst>
  <p:transition/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75000"/>
            <a:lum/>
          </a:blip>
          <a:srcRect/>
          <a:tile tx="0" ty="0" sx="75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b="1" dirty="0">
                <a:solidFill>
                  <a:srgbClr val="434343"/>
                </a:solidFill>
              </a:rPr>
              <a:t>Enemy Slasher</a:t>
            </a:r>
            <a:endParaRPr lang="ko-KR" altLang="en-US" b="1" dirty="0">
              <a:solidFill>
                <a:srgbClr val="434343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706179" y="4940182"/>
            <a:ext cx="6448000" cy="503200"/>
          </a:xfrm>
        </p:spPr>
        <p:txBody>
          <a:bodyPr>
            <a:noAutofit/>
          </a:bodyPr>
          <a:lstStyle/>
          <a:p>
            <a:pPr algn="r">
              <a:defRPr/>
            </a:pPr>
            <a:r>
              <a:rPr lang="en-US" altLang="ko-KR" b="1" dirty="0">
                <a:solidFill>
                  <a:srgbClr val="434343"/>
                </a:solidFill>
              </a:rPr>
              <a:t>2018182004 </a:t>
            </a:r>
            <a:r>
              <a:rPr lang="ko-KR" altLang="en-US" b="1" dirty="0">
                <a:solidFill>
                  <a:srgbClr val="434343"/>
                </a:solidFill>
              </a:rPr>
              <a:t>김나현</a:t>
            </a:r>
          </a:p>
          <a:p>
            <a:pPr algn="r">
              <a:defRPr/>
            </a:pPr>
            <a:r>
              <a:rPr lang="en-US" altLang="ko-KR" b="1" dirty="0">
                <a:solidFill>
                  <a:srgbClr val="434343"/>
                </a:solidFill>
              </a:rPr>
              <a:t>2018180015</a:t>
            </a:r>
            <a:r>
              <a:rPr lang="ko-KR" altLang="en-US" b="1" dirty="0">
                <a:solidFill>
                  <a:srgbClr val="434343"/>
                </a:solidFill>
              </a:rPr>
              <a:t> 류연우</a:t>
            </a:r>
          </a:p>
          <a:p>
            <a:pPr algn="r">
              <a:defRPr/>
            </a:pPr>
            <a:r>
              <a:rPr lang="en-US" altLang="ko-KR" b="1" dirty="0">
                <a:solidFill>
                  <a:srgbClr val="434343"/>
                </a:solidFill>
              </a:rPr>
              <a:t>2018180017</a:t>
            </a:r>
            <a:r>
              <a:rPr lang="ko-KR" altLang="en-US" b="1" dirty="0">
                <a:solidFill>
                  <a:srgbClr val="434343"/>
                </a:solidFill>
              </a:rPr>
              <a:t> </a:t>
            </a:r>
            <a:r>
              <a:rPr lang="ko-KR" altLang="en-US" b="1" dirty="0" err="1">
                <a:solidFill>
                  <a:srgbClr val="434343"/>
                </a:solidFill>
              </a:rPr>
              <a:t>박기정</a:t>
            </a:r>
            <a:endParaRPr lang="ko-KR" altLang="en-US" b="1" dirty="0">
              <a:solidFill>
                <a:srgbClr val="434343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04200" y="2042228"/>
            <a:ext cx="7583600" cy="1866400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데모 시연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84642" y="230509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sz="5400" b="1">
                <a:solidFill>
                  <a:srgbClr val="434343"/>
                </a:solidFill>
              </a:rPr>
              <a:t>목차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0000" y="1670698"/>
            <a:ext cx="5136000" cy="4555200"/>
          </a:xfrm>
        </p:spPr>
        <p:txBody>
          <a:bodyPr/>
          <a:lstStyle/>
          <a:p>
            <a:pPr marL="203195" indent="0">
              <a:lnSpc>
                <a:spcPct val="150000"/>
              </a:lnSpc>
              <a:buNone/>
              <a:defRPr/>
            </a:pPr>
            <a:r>
              <a:rPr lang="en-US" altLang="ko-KR" sz="2400"/>
              <a:t>1. </a:t>
            </a:r>
            <a:r>
              <a:rPr lang="ko-KR" altLang="en-US" sz="2400"/>
              <a:t>게임 소개</a:t>
            </a:r>
          </a:p>
          <a:p>
            <a:pPr marL="203195" indent="0">
              <a:lnSpc>
                <a:spcPct val="150000"/>
              </a:lnSpc>
              <a:buNone/>
              <a:defRPr/>
            </a:pPr>
            <a:r>
              <a:rPr lang="en-US" altLang="ko-KR" sz="2400"/>
              <a:t>2. </a:t>
            </a:r>
            <a:r>
              <a:rPr lang="ko-KR" altLang="en-US" sz="2400"/>
              <a:t>구성원 역할</a:t>
            </a:r>
          </a:p>
          <a:p>
            <a:pPr marL="203195" indent="0">
              <a:lnSpc>
                <a:spcPct val="150000"/>
              </a:lnSpc>
              <a:buNone/>
              <a:defRPr/>
            </a:pPr>
            <a:r>
              <a:rPr lang="en-US" altLang="ko-KR" sz="2400"/>
              <a:t>3. </a:t>
            </a:r>
            <a:r>
              <a:rPr lang="ko-KR" altLang="en-US" sz="2400"/>
              <a:t>기술</a:t>
            </a:r>
            <a:r>
              <a:rPr lang="en-US" altLang="ko-KR" sz="2400"/>
              <a:t>/</a:t>
            </a:r>
            <a:r>
              <a:rPr lang="ko-KR" altLang="en-US" sz="2400"/>
              <a:t>중점 연구 분야</a:t>
            </a:r>
          </a:p>
          <a:p>
            <a:pPr marL="203195" indent="0">
              <a:lnSpc>
                <a:spcPct val="150000"/>
              </a:lnSpc>
              <a:buNone/>
              <a:defRPr/>
            </a:pPr>
            <a:r>
              <a:rPr lang="en-US" altLang="ko-KR" sz="2400"/>
              <a:t>4. </a:t>
            </a:r>
            <a:r>
              <a:rPr lang="ko-KR" altLang="en-US" sz="2400"/>
              <a:t>개발 내용</a:t>
            </a:r>
          </a:p>
          <a:p>
            <a:pPr marL="203195" indent="0">
              <a:lnSpc>
                <a:spcPct val="150000"/>
              </a:lnSpc>
              <a:buNone/>
              <a:defRPr/>
            </a:pPr>
            <a:r>
              <a:rPr lang="en-US" altLang="ko-KR" sz="2400"/>
              <a:t>5. </a:t>
            </a:r>
            <a:r>
              <a:rPr lang="ko-KR" altLang="en-US" sz="2400"/>
              <a:t>문제점 및 보완책</a:t>
            </a:r>
          </a:p>
          <a:p>
            <a:pPr lvl="0">
              <a:defRPr/>
            </a:pPr>
            <a:endParaRPr lang="en-US" altLang="ko-KR">
              <a:solidFill>
                <a:srgbClr val="5B5B5B"/>
              </a:solidFill>
            </a:endParaRPr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텍스트 개체 틀 2"/>
          <p:cNvSpPr txBox="1"/>
          <p:nvPr/>
        </p:nvSpPr>
        <p:spPr>
          <a:xfrm>
            <a:off x="6026429" y="1670698"/>
            <a:ext cx="5136000" cy="45552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203195" indent="0">
              <a:lnSpc>
                <a:spcPct val="150000"/>
              </a:lnSpc>
              <a:buFont typeface="Lato"/>
              <a:buNone/>
              <a:defRPr/>
            </a:pPr>
            <a:r>
              <a:rPr lang="en-US" altLang="ko-KR" sz="2400"/>
              <a:t>6. </a:t>
            </a:r>
            <a:r>
              <a:rPr lang="ko-KR" altLang="en-US" sz="2400"/>
              <a:t>현재 개발 진행도</a:t>
            </a:r>
          </a:p>
          <a:p>
            <a:pPr marL="203195" indent="0">
              <a:lnSpc>
                <a:spcPct val="150000"/>
              </a:lnSpc>
              <a:buFont typeface="Lato"/>
              <a:buNone/>
              <a:defRPr/>
            </a:pPr>
            <a:r>
              <a:rPr lang="en-US" altLang="ko-KR" sz="2400"/>
              <a:t>7. </a:t>
            </a:r>
            <a:r>
              <a:rPr lang="ko-KR" altLang="en-US" sz="2400"/>
              <a:t>향후 개발 일정</a:t>
            </a:r>
          </a:p>
          <a:p>
            <a:pPr marL="203195" indent="0">
              <a:lnSpc>
                <a:spcPct val="150000"/>
              </a:lnSpc>
              <a:buFont typeface="Lato"/>
              <a:buNone/>
              <a:defRPr/>
            </a:pPr>
            <a:r>
              <a:rPr lang="en-US" altLang="ko-KR" sz="2400"/>
              <a:t>8. </a:t>
            </a:r>
            <a:r>
              <a:rPr lang="ko-KR" altLang="en-US" sz="2400"/>
              <a:t>데모 시연</a:t>
            </a:r>
          </a:p>
          <a:p>
            <a:pPr lvl="0">
              <a:defRPr/>
            </a:pPr>
            <a:endParaRPr lang="en-US" altLang="ko-KR" sz="2400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09376" y="321224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b="1">
                <a:solidFill>
                  <a:srgbClr val="434343"/>
                </a:solidFill>
              </a:rPr>
              <a:t>게임소개 및 특징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2400"/>
              <a:t>장르 </a:t>
            </a:r>
          </a:p>
          <a:p>
            <a:pPr lvl="1">
              <a:defRPr/>
            </a:pPr>
            <a:r>
              <a:rPr lang="ko-KR" altLang="en-US" sz="2400" b="1">
                <a:solidFill>
                  <a:srgbClr val="CC3300"/>
                </a:solidFill>
              </a:rPr>
              <a:t>턴제</a:t>
            </a:r>
            <a:r>
              <a:rPr lang="en-US" altLang="ko-KR" sz="2400" b="1">
                <a:solidFill>
                  <a:srgbClr val="CC3300"/>
                </a:solidFill>
              </a:rPr>
              <a:t> RPG</a:t>
            </a:r>
            <a:r>
              <a:rPr lang="en-US" altLang="ko-KR" sz="2400"/>
              <a:t>, </a:t>
            </a:r>
            <a:r>
              <a:rPr lang="ko-KR" altLang="en-US" sz="2400">
                <a:solidFill>
                  <a:srgbClr val="5B5B5B"/>
                </a:solidFill>
              </a:rPr>
              <a:t>덱 빌딩</a:t>
            </a:r>
            <a:r>
              <a:rPr lang="en-US" altLang="ko-KR" sz="2400">
                <a:solidFill>
                  <a:srgbClr val="5B5B5B"/>
                </a:solidFill>
              </a:rPr>
              <a:t>, </a:t>
            </a:r>
            <a:r>
              <a:rPr lang="ko-KR" altLang="en-US" sz="2400">
                <a:solidFill>
                  <a:srgbClr val="5B5B5B"/>
                </a:solidFill>
              </a:rPr>
              <a:t>로그라이크</a:t>
            </a:r>
          </a:p>
          <a:p>
            <a:pPr marL="0" lvl="0" indent="0">
              <a:buNone/>
              <a:defRPr/>
            </a:pPr>
            <a:endParaRPr lang="en-US" altLang="ko-KR" sz="2400"/>
          </a:p>
          <a:p>
            <a:pPr marL="127000" indent="0">
              <a:defRPr/>
            </a:pPr>
            <a:r>
              <a:rPr lang="ko-KR" altLang="en-US" sz="2400">
                <a:solidFill>
                  <a:srgbClr val="434343"/>
                </a:solidFill>
              </a:rPr>
              <a:t>개요</a:t>
            </a:r>
          </a:p>
          <a:p>
            <a:pPr marL="709380" lvl="1" indent="0">
              <a:defRPr/>
            </a:pPr>
            <a:r>
              <a:rPr lang="ko-KR" altLang="en-US" sz="2400">
                <a:solidFill>
                  <a:srgbClr val="434343"/>
                </a:solidFill>
              </a:rPr>
              <a:t>턴마다 진행되며한정된 </a:t>
            </a:r>
            <a:r>
              <a:rPr lang="ko-KR" altLang="en-US" sz="2400" b="1">
                <a:solidFill>
                  <a:srgbClr val="CC3300"/>
                </a:solidFill>
              </a:rPr>
              <a:t>카드</a:t>
            </a:r>
            <a:r>
              <a:rPr lang="ko-KR" altLang="en-US" sz="2400">
                <a:solidFill>
                  <a:srgbClr val="434343"/>
                </a:solidFill>
              </a:rPr>
              <a:t>를 적절히 활용하여</a:t>
            </a:r>
          </a:p>
          <a:p>
            <a:pPr marL="709380" lvl="1" indent="0">
              <a:defRPr/>
            </a:pPr>
            <a:r>
              <a:rPr lang="ko-KR" altLang="en-US" sz="2400">
                <a:solidFill>
                  <a:srgbClr val="434343"/>
                </a:solidFill>
              </a:rPr>
              <a:t>적 몬스터를 잡고 스테이지를 클리어하는 게임</a:t>
            </a:r>
          </a:p>
          <a:p>
            <a:pPr marL="0" lvl="0" indent="0">
              <a:buNone/>
              <a:defRPr/>
            </a:pPr>
            <a:endParaRPr lang="ko-KR" altLang="en-US" sz="2400"/>
          </a:p>
          <a:p>
            <a:pPr lvl="1">
              <a:defRPr/>
            </a:pPr>
            <a:endParaRPr lang="ko-KR" altLang="en-US" sz="24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8800" y="332563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>
                <a:solidFill>
                  <a:srgbClr val="434343"/>
                </a:solidFill>
              </a:rPr>
              <a:t>조작법</a:t>
            </a:r>
          </a:p>
        </p:txBody>
      </p:sp>
      <p:grpSp>
        <p:nvGrpSpPr>
          <p:cNvPr id="57" name="그룹 56"/>
          <p:cNvGrpSpPr/>
          <p:nvPr/>
        </p:nvGrpSpPr>
        <p:grpSpPr>
          <a:xfrm>
            <a:off x="8697599" y="1852751"/>
            <a:ext cx="3043854" cy="3857767"/>
            <a:chOff x="8697599" y="1852751"/>
            <a:chExt cx="3043854" cy="3857767"/>
          </a:xfrm>
        </p:grpSpPr>
        <p:pic>
          <p:nvPicPr>
            <p:cNvPr id="2052" name="Picture 4"/>
            <p:cNvPicPr>
              <a:picLocks noChangeAspect="1" noChangeArrowheads="1"/>
            </p:cNvPicPr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9034537" y="3567393"/>
              <a:ext cx="2143125" cy="2143125"/>
            </a:xfrm>
            <a:prstGeom prst="rect">
              <a:avLst/>
            </a:prstGeom>
            <a:noFill/>
          </p:spPr>
        </p:pic>
        <p:grpSp>
          <p:nvGrpSpPr>
            <p:cNvPr id="54" name="그룹 53"/>
            <p:cNvGrpSpPr/>
            <p:nvPr/>
          </p:nvGrpSpPr>
          <p:grpSpPr>
            <a:xfrm>
              <a:off x="9447671" y="1852751"/>
              <a:ext cx="1538984" cy="2340558"/>
              <a:chOff x="9447671" y="1852751"/>
              <a:chExt cx="1538984" cy="2340558"/>
            </a:xfrm>
          </p:grpSpPr>
          <p:cxnSp>
            <p:nvCxnSpPr>
              <p:cNvPr id="35" name="직선 연결선 34"/>
              <p:cNvCxnSpPr/>
              <p:nvPr/>
            </p:nvCxnSpPr>
            <p:spPr>
              <a:xfrm flipV="1">
                <a:off x="10217163" y="2318562"/>
                <a:ext cx="0" cy="1874747"/>
              </a:xfrm>
              <a:prstGeom prst="line">
                <a:avLst/>
              </a:prstGeom>
              <a:ln w="38100">
                <a:solidFill>
                  <a:srgbClr val="892C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6" name="직사각형 35"/>
              <p:cNvSpPr/>
              <p:nvPr/>
            </p:nvSpPr>
            <p:spPr>
              <a:xfrm>
                <a:off x="9447671" y="1852751"/>
                <a:ext cx="1538984" cy="465811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892C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2000" b="1">
                    <a:solidFill>
                      <a:srgbClr val="434343"/>
                    </a:solidFill>
                  </a:rPr>
                  <a:t>줌 인 아웃</a:t>
                </a:r>
              </a:p>
            </p:txBody>
          </p:sp>
        </p:grpSp>
        <p:grpSp>
          <p:nvGrpSpPr>
            <p:cNvPr id="47" name="그룹 46"/>
            <p:cNvGrpSpPr/>
            <p:nvPr/>
          </p:nvGrpSpPr>
          <p:grpSpPr>
            <a:xfrm>
              <a:off x="8697599" y="2509320"/>
              <a:ext cx="1455270" cy="2010770"/>
              <a:chOff x="8697599" y="2509320"/>
              <a:chExt cx="1455270" cy="2010770"/>
            </a:xfrm>
          </p:grpSpPr>
          <p:sp>
            <p:nvSpPr>
              <p:cNvPr id="38" name="직사각형 37"/>
              <p:cNvSpPr/>
              <p:nvPr/>
            </p:nvSpPr>
            <p:spPr>
              <a:xfrm>
                <a:off x="8697599" y="2509320"/>
                <a:ext cx="1455270" cy="1058072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FF75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2000" b="1">
                    <a:solidFill>
                      <a:srgbClr val="434343"/>
                    </a:solidFill>
                  </a:rPr>
                  <a:t>카드 사용 및 각종 피킹</a:t>
                </a:r>
              </a:p>
            </p:txBody>
          </p:sp>
          <p:cxnSp>
            <p:nvCxnSpPr>
              <p:cNvPr id="40" name="연결선: 꺾임 39"/>
              <p:cNvCxnSpPr/>
              <p:nvPr/>
            </p:nvCxnSpPr>
            <p:spPr>
              <a:xfrm rot="16200000" flipH="1">
                <a:off x="9230371" y="3762255"/>
                <a:ext cx="952698" cy="562972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rgbClr val="FF75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" name="그룹 51"/>
            <p:cNvGrpSpPr/>
            <p:nvPr/>
          </p:nvGrpSpPr>
          <p:grpSpPr>
            <a:xfrm>
              <a:off x="10470895" y="2458690"/>
              <a:ext cx="1270558" cy="1966890"/>
              <a:chOff x="10470895" y="2458690"/>
              <a:chExt cx="1270558" cy="1966890"/>
            </a:xfrm>
          </p:grpSpPr>
          <p:sp>
            <p:nvSpPr>
              <p:cNvPr id="37" name="직사각형 36"/>
              <p:cNvSpPr/>
              <p:nvPr/>
            </p:nvSpPr>
            <p:spPr>
              <a:xfrm>
                <a:off x="10470895" y="2458690"/>
                <a:ext cx="1270558" cy="97031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E88B5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2400" b="1">
                    <a:solidFill>
                      <a:srgbClr val="434343"/>
                    </a:solidFill>
                  </a:rPr>
                  <a:t>카메라 회전</a:t>
                </a:r>
              </a:p>
            </p:txBody>
          </p:sp>
          <p:cxnSp>
            <p:nvCxnSpPr>
              <p:cNvPr id="48" name="연결선: 꺾임 47"/>
              <p:cNvCxnSpPr/>
              <p:nvPr/>
            </p:nvCxnSpPr>
            <p:spPr>
              <a:xfrm rot="5400000">
                <a:off x="10293974" y="3613380"/>
                <a:ext cx="996581" cy="627820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rgbClr val="E88B5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54" name="그림 205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04675" y="1779815"/>
            <a:ext cx="7799471" cy="42622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83296" y="309884"/>
            <a:ext cx="10406720" cy="763600"/>
          </a:xfrm>
        </p:spPr>
        <p:txBody>
          <a:bodyPr/>
          <a:lstStyle/>
          <a:p>
            <a:pPr lvl="0">
              <a:defRPr/>
            </a:pPr>
            <a:r>
              <a:rPr lang="ko-KR" altLang="en-US" sz="3400" b="1">
                <a:solidFill>
                  <a:srgbClr val="434343"/>
                </a:solidFill>
              </a:rPr>
              <a:t>기술 </a:t>
            </a:r>
            <a:r>
              <a:rPr lang="en-US" altLang="ko-KR" sz="3400" b="1">
                <a:solidFill>
                  <a:srgbClr val="434343"/>
                </a:solidFill>
              </a:rPr>
              <a:t>/ </a:t>
            </a:r>
            <a:r>
              <a:rPr lang="ko-KR" altLang="en-US" sz="3400" b="1">
                <a:solidFill>
                  <a:srgbClr val="434343"/>
                </a:solidFill>
              </a:rPr>
              <a:t>중점 연구분야 </a:t>
            </a:r>
            <a:r>
              <a:rPr lang="en-US" altLang="ko-KR" sz="3400" b="1">
                <a:solidFill>
                  <a:srgbClr val="434343"/>
                </a:solidFill>
              </a:rPr>
              <a:t>– </a:t>
            </a:r>
            <a:r>
              <a:rPr lang="ko-KR" altLang="en-US" sz="3400" b="1">
                <a:solidFill>
                  <a:srgbClr val="434343"/>
                </a:solidFill>
              </a:rPr>
              <a:t>오브젝트 절단 </a:t>
            </a: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46784" y="1392671"/>
            <a:ext cx="5518728" cy="4139045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732780" y="6050780"/>
            <a:ext cx="235085" cy="300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915583" y="5771765"/>
            <a:ext cx="2184015" cy="331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b="1"/>
              <a:t>오브젝트의 절단</a:t>
            </a:r>
            <a:r>
              <a:rPr lang="en-US" altLang="ko-KR" sz="1600" b="1"/>
              <a:t>,</a:t>
            </a:r>
            <a:r>
              <a:rPr lang="ko-KR" altLang="en-US" sz="1600" b="1"/>
              <a:t> 이동</a:t>
            </a: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076950" y="1398587"/>
            <a:ext cx="5566833" cy="4175124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7831089" y="5818332"/>
            <a:ext cx="2184016" cy="333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b="1"/>
              <a:t>오브젝트 다중 절단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845139" y="468634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b="1">
                <a:solidFill>
                  <a:srgbClr val="434343"/>
                </a:solidFill>
              </a:rPr>
              <a:t>구성원 역할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78571" y="1643681"/>
            <a:ext cx="5453500" cy="4555200"/>
          </a:xfrm>
        </p:spPr>
        <p:txBody>
          <a:bodyPr/>
          <a:lstStyle/>
          <a:p>
            <a:pPr lvl="0">
              <a:defRPr/>
            </a:pPr>
            <a:r>
              <a:rPr lang="ko-KR" altLang="en-US" sz="2000" dirty="0"/>
              <a:t>김나현</a:t>
            </a:r>
          </a:p>
          <a:p>
            <a:pPr lvl="1">
              <a:defRPr/>
            </a:pPr>
            <a:r>
              <a:rPr lang="en-US" altLang="ko-KR" sz="2000" dirty="0"/>
              <a:t>UI </a:t>
            </a:r>
            <a:r>
              <a:rPr lang="ko-KR" altLang="en-US" sz="2000" dirty="0"/>
              <a:t>구현</a:t>
            </a:r>
          </a:p>
          <a:p>
            <a:pPr lvl="1">
              <a:defRPr/>
            </a:pPr>
            <a:r>
              <a:rPr lang="ko-KR" altLang="en-US" sz="2000" dirty="0"/>
              <a:t>조명</a:t>
            </a:r>
            <a:r>
              <a:rPr lang="en-US" altLang="ko-KR" sz="2000" dirty="0"/>
              <a:t>,</a:t>
            </a:r>
            <a:r>
              <a:rPr lang="ko-KR" altLang="en-US" sz="2000" dirty="0"/>
              <a:t> 그림자</a:t>
            </a:r>
          </a:p>
          <a:p>
            <a:pPr lvl="1">
              <a:defRPr/>
            </a:pPr>
            <a:r>
              <a:rPr lang="ko-KR" altLang="en-US" sz="2000" dirty="0" err="1"/>
              <a:t>파티클</a:t>
            </a:r>
            <a:endParaRPr lang="ko-KR" altLang="en-US" sz="2000" dirty="0"/>
          </a:p>
          <a:p>
            <a:pPr lvl="1">
              <a:defRPr/>
            </a:pPr>
            <a:endParaRPr lang="en-US" altLang="ko-KR" sz="2000" dirty="0"/>
          </a:p>
          <a:p>
            <a:pPr lvl="0">
              <a:defRPr/>
            </a:pPr>
            <a:r>
              <a:rPr lang="ko-KR" altLang="en-US" sz="2000" dirty="0"/>
              <a:t>류연우</a:t>
            </a:r>
          </a:p>
          <a:p>
            <a:pPr lvl="1">
              <a:defRPr/>
            </a:pPr>
            <a:r>
              <a:rPr lang="en-US" altLang="ko-KR" sz="2000" b="0" spc="-100" dirty="0" err="1"/>
              <a:t>WSAAsyncSelcect</a:t>
            </a:r>
            <a:r>
              <a:rPr lang="ko-KR" altLang="en-US" sz="2000" b="0" spc="-100" dirty="0"/>
              <a:t>를 이용한 멀티플레이</a:t>
            </a:r>
          </a:p>
          <a:p>
            <a:pPr lvl="1">
              <a:defRPr/>
            </a:pPr>
            <a:r>
              <a:rPr lang="ko-KR" altLang="en-US" sz="2000" dirty="0" err="1"/>
              <a:t>카툰</a:t>
            </a:r>
            <a:r>
              <a:rPr lang="ko-KR" altLang="en-US" sz="2000" dirty="0"/>
              <a:t> 렌더링</a:t>
            </a:r>
          </a:p>
          <a:p>
            <a:pPr lvl="1">
              <a:defRPr/>
            </a:pPr>
            <a:r>
              <a:rPr lang="ko-KR" altLang="en-US" sz="2000" dirty="0"/>
              <a:t>충돌체크</a:t>
            </a:r>
          </a:p>
          <a:p>
            <a:pPr lvl="1">
              <a:defRPr/>
            </a:pPr>
            <a:endParaRPr lang="ko-KR" altLang="en-US" sz="2000" dirty="0"/>
          </a:p>
        </p:txBody>
      </p:sp>
      <p:sp>
        <p:nvSpPr>
          <p:cNvPr id="4" name="텍스트 개체 틀 2"/>
          <p:cNvSpPr txBox="1"/>
          <p:nvPr/>
        </p:nvSpPr>
        <p:spPr>
          <a:xfrm>
            <a:off x="6284841" y="1621003"/>
            <a:ext cx="5136000" cy="45552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>
              <a:defRPr/>
            </a:pPr>
            <a:r>
              <a:rPr lang="ko-KR" altLang="en-US" sz="2000"/>
              <a:t>박기정</a:t>
            </a:r>
          </a:p>
          <a:p>
            <a:pPr lvl="1">
              <a:defRPr/>
            </a:pPr>
            <a:r>
              <a:rPr lang="ko-KR" altLang="en-US" sz="2000"/>
              <a:t>프로그램내 애니메이션 생성부 구현</a:t>
            </a:r>
          </a:p>
          <a:p>
            <a:pPr lvl="1">
              <a:defRPr/>
            </a:pPr>
            <a:r>
              <a:rPr lang="ko-KR" altLang="en-US" sz="2000"/>
              <a:t>메쉬의 폴리곤 절단</a:t>
            </a:r>
          </a:p>
          <a:p>
            <a:pPr lvl="1">
              <a:defRPr/>
            </a:pPr>
            <a:endParaRPr lang="en-US" altLang="ko-KR" sz="2000"/>
          </a:p>
          <a:p>
            <a:pPr lvl="1">
              <a:defRPr/>
            </a:pPr>
            <a:endParaRPr lang="en-US" altLang="ko-KR" sz="2000"/>
          </a:p>
          <a:p>
            <a:pPr lvl="0">
              <a:defRPr/>
            </a:pPr>
            <a:r>
              <a:rPr lang="ko-KR" altLang="en-US" sz="2000"/>
              <a:t>공통</a:t>
            </a:r>
          </a:p>
          <a:p>
            <a:pPr lvl="1">
              <a:defRPr/>
            </a:pPr>
            <a:r>
              <a:rPr lang="ko-KR" altLang="en-US" sz="2000"/>
              <a:t>프레임 워크</a:t>
            </a:r>
          </a:p>
          <a:p>
            <a:pPr lvl="1">
              <a:defRPr/>
            </a:pPr>
            <a:r>
              <a:rPr lang="ko-KR" altLang="en-US" sz="2000"/>
              <a:t>리소스 수집 및 제작</a:t>
            </a:r>
            <a:endParaRPr lang="en-US" altLang="ko-KR" sz="20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845139" y="468634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b="1" dirty="0">
                <a:solidFill>
                  <a:srgbClr val="434343"/>
                </a:solidFill>
              </a:rPr>
              <a:t>개발 내용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78571" y="1643681"/>
            <a:ext cx="5453500" cy="4555200"/>
          </a:xfrm>
        </p:spPr>
        <p:txBody>
          <a:bodyPr/>
          <a:lstStyle/>
          <a:p>
            <a:pPr lvl="0">
              <a:defRPr/>
            </a:pPr>
            <a:r>
              <a:rPr lang="ko-KR" altLang="en-US" sz="2000" dirty="0"/>
              <a:t>김나현</a:t>
            </a:r>
          </a:p>
          <a:p>
            <a:pPr lvl="1">
              <a:defRPr/>
            </a:pPr>
            <a:r>
              <a:rPr lang="ko-KR" altLang="en-US" sz="2000" dirty="0"/>
              <a:t>프레임 워크</a:t>
            </a:r>
            <a:endParaRPr lang="en-US" altLang="ko-KR" sz="2000" dirty="0"/>
          </a:p>
          <a:p>
            <a:pPr lvl="1">
              <a:defRPr/>
            </a:pPr>
            <a:r>
              <a:rPr lang="ko-KR" altLang="en-US" sz="2000" dirty="0"/>
              <a:t>조명</a:t>
            </a:r>
            <a:r>
              <a:rPr lang="en-US" altLang="ko-KR" sz="2000" dirty="0"/>
              <a:t>,</a:t>
            </a:r>
            <a:r>
              <a:rPr lang="ko-KR" altLang="en-US" sz="2000" dirty="0"/>
              <a:t> 그림자</a:t>
            </a:r>
            <a:r>
              <a:rPr lang="en-US" altLang="ko-KR" sz="2000" dirty="0"/>
              <a:t>, </a:t>
            </a:r>
            <a:r>
              <a:rPr lang="ko-KR" altLang="en-US" sz="2000" dirty="0"/>
              <a:t>텍스처 준비중</a:t>
            </a:r>
            <a:endParaRPr lang="en-US" altLang="ko-KR" sz="2000" dirty="0"/>
          </a:p>
          <a:p>
            <a:pPr lvl="1">
              <a:defRPr/>
            </a:pPr>
            <a:r>
              <a:rPr lang="ko-KR" altLang="en-US" sz="2000" dirty="0" err="1"/>
              <a:t>터레인맵</a:t>
            </a:r>
            <a:r>
              <a:rPr lang="ko-KR" altLang="en-US" sz="2000" dirty="0"/>
              <a:t> 등</a:t>
            </a:r>
            <a:endParaRPr lang="en-US" altLang="ko-KR" sz="2000" dirty="0"/>
          </a:p>
          <a:p>
            <a:pPr lvl="0">
              <a:defRPr/>
            </a:pPr>
            <a:r>
              <a:rPr lang="ko-KR" altLang="en-US" sz="2000" dirty="0"/>
              <a:t>류연우</a:t>
            </a:r>
          </a:p>
          <a:p>
            <a:pPr lvl="1">
              <a:defRPr/>
            </a:pPr>
            <a:r>
              <a:rPr lang="ko-KR" altLang="en-US" sz="2000" dirty="0"/>
              <a:t>임시 </a:t>
            </a:r>
            <a:r>
              <a:rPr lang="en-US" altLang="ko-KR" sz="2000" dirty="0"/>
              <a:t>UI </a:t>
            </a:r>
            <a:r>
              <a:rPr lang="ko-KR" altLang="en-US" sz="2000" dirty="0"/>
              <a:t>구현</a:t>
            </a:r>
          </a:p>
          <a:p>
            <a:pPr lvl="1">
              <a:defRPr/>
            </a:pPr>
            <a:r>
              <a:rPr lang="en-US" altLang="ko-KR" sz="2000" dirty="0"/>
              <a:t>FBX file load</a:t>
            </a:r>
          </a:p>
          <a:p>
            <a:pPr lvl="1">
              <a:defRPr/>
            </a:pPr>
            <a:r>
              <a:rPr lang="ko-KR" altLang="en-US" sz="2000" dirty="0"/>
              <a:t>임시 리소스 수집 및 제작</a:t>
            </a:r>
            <a:endParaRPr lang="en-US" altLang="ko-KR" sz="2000" dirty="0"/>
          </a:p>
        </p:txBody>
      </p:sp>
      <p:sp>
        <p:nvSpPr>
          <p:cNvPr id="4" name="텍스트 개체 틀 2"/>
          <p:cNvSpPr txBox="1"/>
          <p:nvPr/>
        </p:nvSpPr>
        <p:spPr>
          <a:xfrm>
            <a:off x="6284841" y="1621003"/>
            <a:ext cx="5136000" cy="45552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>
              <a:defRPr/>
            </a:pPr>
            <a:r>
              <a:rPr lang="ko-KR" altLang="en-US" sz="2000" dirty="0" err="1"/>
              <a:t>박기정</a:t>
            </a:r>
            <a:endParaRPr lang="ko-KR" altLang="en-US" sz="2000" dirty="0"/>
          </a:p>
          <a:p>
            <a:pPr lvl="1">
              <a:defRPr/>
            </a:pPr>
            <a:r>
              <a:rPr lang="ko-KR" altLang="en-US" sz="2000" dirty="0"/>
              <a:t>프레임 워크</a:t>
            </a:r>
            <a:endParaRPr lang="en-US" altLang="ko-KR" sz="2000" dirty="0"/>
          </a:p>
          <a:p>
            <a:pPr lvl="1">
              <a:defRPr/>
            </a:pPr>
            <a:r>
              <a:rPr lang="ko-KR" altLang="en-US" sz="2000" dirty="0" err="1"/>
              <a:t>쉐이더</a:t>
            </a:r>
            <a:r>
              <a:rPr lang="ko-KR" altLang="en-US" sz="2000" dirty="0"/>
              <a:t> 관련</a:t>
            </a:r>
            <a:endParaRPr lang="en-US" altLang="ko-KR" sz="2000" dirty="0"/>
          </a:p>
          <a:p>
            <a:pPr lvl="1">
              <a:defRPr/>
            </a:pPr>
            <a:r>
              <a:rPr lang="ko-KR" altLang="en-US" sz="2000" dirty="0" err="1"/>
              <a:t>메쉬의</a:t>
            </a:r>
            <a:r>
              <a:rPr lang="ko-KR" altLang="en-US" sz="2000" dirty="0"/>
              <a:t> </a:t>
            </a:r>
            <a:r>
              <a:rPr lang="ko-KR" altLang="en-US" sz="2000" dirty="0" err="1"/>
              <a:t>폴리곤</a:t>
            </a:r>
            <a:r>
              <a:rPr lang="ko-KR" altLang="en-US" sz="2000" dirty="0"/>
              <a:t> 절단</a:t>
            </a:r>
            <a:r>
              <a:rPr lang="en-US" altLang="ko-KR" sz="2000" dirty="0"/>
              <a:t>, </a:t>
            </a:r>
            <a:r>
              <a:rPr lang="ko-KR" altLang="en-US" sz="2000" dirty="0"/>
              <a:t>충돌체크</a:t>
            </a:r>
          </a:p>
          <a:p>
            <a:pPr lvl="1">
              <a:defRPr/>
            </a:pPr>
            <a:r>
              <a:rPr lang="en-US" altLang="ko-KR" sz="2000" dirty="0"/>
              <a:t>D2D</a:t>
            </a:r>
          </a:p>
          <a:p>
            <a:pPr lvl="1">
              <a:defRPr/>
            </a:pPr>
            <a:endParaRPr lang="en-US" altLang="ko-KR" sz="2000" dirty="0"/>
          </a:p>
          <a:p>
            <a:pPr lvl="0">
              <a:defRPr/>
            </a:pPr>
            <a:r>
              <a:rPr lang="ko-KR" altLang="en-US" sz="2000" dirty="0"/>
              <a:t>공통</a:t>
            </a:r>
          </a:p>
        </p:txBody>
      </p:sp>
    </p:spTree>
    <p:extLst>
      <p:ext uri="{BB962C8B-B14F-4D97-AF65-F5344CB8AC3E}">
        <p14:creationId xmlns:p14="http://schemas.microsoft.com/office/powerpoint/2010/main" val="1812681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100456" y="0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b="1">
                <a:solidFill>
                  <a:srgbClr val="434343"/>
                </a:solidFill>
              </a:rPr>
              <a:t>개발 내용</a:t>
            </a:r>
          </a:p>
        </p:txBody>
      </p:sp>
      <p:pic>
        <p:nvPicPr>
          <p:cNvPr id="1036" name="그림 103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3530" y="775182"/>
            <a:ext cx="3979336" cy="2984502"/>
          </a:xfrm>
          <a:prstGeom prst="rect">
            <a:avLst/>
          </a:prstGeom>
        </p:spPr>
      </p:pic>
      <p:sp>
        <p:nvSpPr>
          <p:cNvPr id="1037" name="TextBox 1036"/>
          <p:cNvSpPr txBox="1"/>
          <p:nvPr/>
        </p:nvSpPr>
        <p:spPr>
          <a:xfrm>
            <a:off x="4287211" y="1913658"/>
            <a:ext cx="1356593" cy="13705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/>
              <a:t>카드 </a:t>
            </a:r>
            <a:r>
              <a:rPr lang="en-US" altLang="ko-KR" b="1"/>
              <a:t>UI</a:t>
            </a:r>
          </a:p>
          <a:p>
            <a:pPr>
              <a:defRPr/>
            </a:pPr>
            <a:endParaRPr lang="en-US" altLang="ko-KR" b="1"/>
          </a:p>
          <a:p>
            <a:pPr>
              <a:defRPr/>
            </a:pPr>
            <a:r>
              <a:rPr lang="ko-KR" altLang="en-US" b="1"/>
              <a:t>플레이어</a:t>
            </a:r>
          </a:p>
          <a:p>
            <a:pPr>
              <a:defRPr/>
            </a:pPr>
            <a:r>
              <a:rPr lang="en-US" altLang="ko-KR" b="1"/>
              <a:t>3</a:t>
            </a:r>
            <a:r>
              <a:rPr lang="ko-KR" altLang="en-US" b="1"/>
              <a:t>인칭 시점</a:t>
            </a:r>
          </a:p>
          <a:p>
            <a:pPr>
              <a:defRPr/>
            </a:pPr>
            <a:endParaRPr lang="ko-KR" altLang="en-US" b="1"/>
          </a:p>
          <a:p>
            <a:pPr>
              <a:defRPr/>
            </a:pPr>
            <a:endParaRPr lang="ko-KR" altLang="en-US" b="1"/>
          </a:p>
        </p:txBody>
      </p:sp>
      <p:pic>
        <p:nvPicPr>
          <p:cNvPr id="1038" name="그림 103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096000" y="938357"/>
            <a:ext cx="3848308" cy="2859424"/>
          </a:xfrm>
          <a:prstGeom prst="rect">
            <a:avLst/>
          </a:prstGeom>
        </p:spPr>
      </p:pic>
      <p:sp>
        <p:nvSpPr>
          <p:cNvPr id="1039" name="TextBox 1038"/>
          <p:cNvSpPr txBox="1"/>
          <p:nvPr/>
        </p:nvSpPr>
        <p:spPr>
          <a:xfrm>
            <a:off x="9998359" y="2316208"/>
            <a:ext cx="1568260" cy="2945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/>
              <a:t>오브젝트 절단</a:t>
            </a:r>
          </a:p>
        </p:txBody>
      </p:sp>
      <p:pic>
        <p:nvPicPr>
          <p:cNvPr id="1040" name="그림 1039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41241" y="3823711"/>
            <a:ext cx="3489517" cy="2792719"/>
          </a:xfrm>
          <a:prstGeom prst="rect">
            <a:avLst/>
          </a:prstGeom>
        </p:spPr>
      </p:pic>
      <p:sp>
        <p:nvSpPr>
          <p:cNvPr id="1041" name="TextBox 1040"/>
          <p:cNvSpPr txBox="1"/>
          <p:nvPr/>
        </p:nvSpPr>
        <p:spPr>
          <a:xfrm>
            <a:off x="4208701" y="5087118"/>
            <a:ext cx="1356593" cy="940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/>
              <a:t>터레인 맵 </a:t>
            </a:r>
          </a:p>
          <a:p>
            <a:pPr>
              <a:defRPr/>
            </a:pPr>
            <a:r>
              <a:rPr lang="ko-KR" altLang="en-US" b="1"/>
              <a:t> </a:t>
            </a:r>
          </a:p>
          <a:p>
            <a:pPr>
              <a:defRPr/>
            </a:pPr>
            <a:r>
              <a:rPr lang="ko-KR" altLang="en-US" b="1"/>
              <a:t>오브젝트</a:t>
            </a:r>
          </a:p>
          <a:p>
            <a:pPr>
              <a:defRPr/>
            </a:pPr>
            <a:r>
              <a:rPr lang="ko-KR" altLang="en-US" b="1"/>
              <a:t>충돌박스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8800" y="264527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b="1">
                <a:solidFill>
                  <a:srgbClr val="434343"/>
                </a:solidFill>
              </a:rPr>
              <a:t>향후 개발 일정</a:t>
            </a:r>
          </a:p>
        </p:txBody>
      </p:sp>
      <p:graphicFrame>
        <p:nvGraphicFramePr>
          <p:cNvPr id="3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5908256"/>
              </p:ext>
            </p:extLst>
          </p:nvPr>
        </p:nvGraphicFramePr>
        <p:xfrm>
          <a:off x="1412364" y="1052478"/>
          <a:ext cx="9367271" cy="47530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516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88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88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88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7889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66492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200">
                          <a:solidFill>
                            <a:schemeClr val="tx1"/>
                          </a:solidFill>
                        </a:rPr>
                        <a:t>항목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tx1"/>
                          </a:solidFill>
                        </a:rPr>
                        <a:t>11</a:t>
                      </a:r>
                      <a:r>
                        <a:rPr lang="ko-KR" altLang="en-US" sz="120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tx1"/>
                          </a:solidFill>
                        </a:rPr>
                        <a:t>12</a:t>
                      </a:r>
                      <a:r>
                        <a:rPr lang="ko-KR" altLang="en-US" sz="120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1200">
                          <a:solidFill>
                            <a:schemeClr val="tx1"/>
                          </a:solidFill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1742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텍스처 적용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481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리소스 수집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481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게임 로직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481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서버 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481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충돌 처리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481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애니메이션 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2481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쉐이더 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2481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서버 </a:t>
                      </a:r>
                      <a:r>
                        <a:rPr lang="en-US" altLang="ko-KR" sz="1100">
                          <a:solidFill>
                            <a:schemeClr val="tx1"/>
                          </a:solidFill>
                        </a:rPr>
                        <a:t>/ </a:t>
                      </a: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클라이언트 동기화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248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게임 사운드 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248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이펙트 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9248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테스트 및 버그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147483647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147483647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230</Words>
  <Application>Microsoft Office PowerPoint</Application>
  <PresentationFormat>와이드스크린</PresentationFormat>
  <Paragraphs>101</Paragraphs>
  <Slides>10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맑은 고딕</vt:lpstr>
      <vt:lpstr>함초롬돋움</vt:lpstr>
      <vt:lpstr>Arial</vt:lpstr>
      <vt:lpstr>Lato</vt:lpstr>
      <vt:lpstr>Roboto Condensed Light</vt:lpstr>
      <vt:lpstr>한컴오피스</vt:lpstr>
      <vt:lpstr>Enemy Slasher</vt:lpstr>
      <vt:lpstr>목차</vt:lpstr>
      <vt:lpstr>게임소개 및 특징</vt:lpstr>
      <vt:lpstr>조작법</vt:lpstr>
      <vt:lpstr>기술 / 중점 연구분야 – 오브젝트 절단 </vt:lpstr>
      <vt:lpstr>구성원 역할</vt:lpstr>
      <vt:lpstr>개발 내용</vt:lpstr>
      <vt:lpstr>개발 내용</vt:lpstr>
      <vt:lpstr>향후 개발 일정</vt:lpstr>
      <vt:lpstr>데모 시연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제안서</dc:title>
  <dc:creator>류 연우</dc:creator>
  <cp:lastModifiedBy>연우 류</cp:lastModifiedBy>
  <cp:revision>330</cp:revision>
  <dcterms:created xsi:type="dcterms:W3CDTF">2022-11-22T08:49:23Z</dcterms:created>
  <dcterms:modified xsi:type="dcterms:W3CDTF">2023-11-24T07:11:32Z</dcterms:modified>
  <cp:version>1000.0000.01</cp:version>
</cp:coreProperties>
</file>

<file path=docProps/thumbnail.jpeg>
</file>